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0"/>
  </p:notesMasterIdLst>
  <p:sldIdLst>
    <p:sldId id="859" r:id="rId2"/>
    <p:sldId id="1017" r:id="rId3"/>
    <p:sldId id="1018" r:id="rId4"/>
    <p:sldId id="1040" r:id="rId5"/>
    <p:sldId id="1021" r:id="rId6"/>
    <p:sldId id="1022" r:id="rId7"/>
    <p:sldId id="1023" r:id="rId8"/>
    <p:sldId id="1054" r:id="rId9"/>
    <p:sldId id="1024" r:id="rId10"/>
    <p:sldId id="1026" r:id="rId11"/>
    <p:sldId id="1027" r:id="rId12"/>
    <p:sldId id="1028" r:id="rId13"/>
    <p:sldId id="1029" r:id="rId14"/>
    <p:sldId id="1031" r:id="rId15"/>
    <p:sldId id="1032" r:id="rId16"/>
    <p:sldId id="1033" r:id="rId17"/>
    <p:sldId id="1034" r:id="rId18"/>
    <p:sldId id="1041" r:id="rId19"/>
    <p:sldId id="1042" r:id="rId20"/>
    <p:sldId id="1043" r:id="rId21"/>
    <p:sldId id="1044" r:id="rId22"/>
    <p:sldId id="1045" r:id="rId23"/>
    <p:sldId id="1046" r:id="rId24"/>
    <p:sldId id="1048" r:id="rId25"/>
    <p:sldId id="1049" r:id="rId26"/>
    <p:sldId id="1050" r:id="rId27"/>
    <p:sldId id="1051" r:id="rId28"/>
    <p:sldId id="1052" r:id="rId2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584" autoAdjust="0"/>
    <p:restoredTop sz="94606" autoAdjust="0"/>
  </p:normalViewPr>
  <p:slideViewPr>
    <p:cSldViewPr>
      <p:cViewPr varScale="1">
        <p:scale>
          <a:sx n="108" d="100"/>
          <a:sy n="108" d="100"/>
        </p:scale>
        <p:origin x="144" y="17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2025/6/9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0" y="2486952"/>
            <a:ext cx="12192000" cy="1302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第十模块提优测评卷</a:t>
            </a:r>
            <a:endParaRPr lang="en-US" altLang="zh-CN" sz="6000" dirty="0" smtClean="0">
              <a:solidFill>
                <a:srgbClr val="70AD47">
                  <a:lumMod val="75000"/>
                </a:srgbClr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181162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122738" algn="l"/>
                <a:tab pos="7262813" algn="l"/>
              </a:tabLst>
            </a:pP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笔试部分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70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122738" algn="l"/>
                <a:tab pos="7262813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五、判断每组单词画线部分的发音是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相同。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122738" algn="l"/>
                <a:tab pos="7262813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ear	b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bab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122738" algn="l"/>
                <a:tab pos="7262813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ion	ru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er	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ast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122738" algn="l"/>
                <a:tab pos="7262813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ing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fa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ow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122738" algn="l"/>
                <a:tab pos="7262813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arm	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indow	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alk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122738" algn="l"/>
                <a:tab pos="7262813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sic	j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mp	r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ler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122738" algn="l"/>
                <a:tab pos="7262813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ilk	bu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	roo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48134" y="2150108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48134" y="2830733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48134" y="3445398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48134" y="4060063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48134" y="4669561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948134" y="5289393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6752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9998" y="1116608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3690620" algn="l"/>
                <a:tab pos="621093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六、选出与下列图片相符的短语。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4591050" algn="l"/>
                <a:tab pos="573722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living room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573722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kitchen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4591050" algn="l"/>
                <a:tab pos="573722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spcAft>
                <a:spcPts val="0"/>
              </a:spcAft>
              <a:tabLst>
                <a:tab pos="4591050" algn="l"/>
                <a:tab pos="573722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spcAft>
                <a:spcPts val="0"/>
              </a:spcAft>
              <a:tabLst>
                <a:tab pos="4591050" algn="l"/>
                <a:tab pos="57372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climb the tree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  <a:tab pos="573722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climb the mountain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ty202.jpg" descr="id:214749045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935998" y="1855272"/>
            <a:ext cx="1440160" cy="1440160"/>
          </a:xfrm>
          <a:prstGeom prst="rect">
            <a:avLst/>
          </a:prstGeom>
        </p:spPr>
      </p:pic>
      <p:pic>
        <p:nvPicPr>
          <p:cNvPr id="4" name="ty203.jpg" descr="id:214749045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662367" y="4303544"/>
            <a:ext cx="1843405" cy="1132205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55845" y="189840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81723" y="444756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8581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91982"/>
            <a:ext cx="11485848" cy="4801314"/>
          </a:xfrm>
        </p:spPr>
        <p:txBody>
          <a:bodyPr/>
          <a:lstStyle/>
          <a:p>
            <a:pPr>
              <a:spcAft>
                <a:spcPts val="0"/>
              </a:spcAft>
              <a:tabLst>
                <a:tab pos="46672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walk on the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road</a:t>
            </a:r>
          </a:p>
          <a:p>
            <a:pPr hangingPunct="0">
              <a:spcAft>
                <a:spcPts val="0"/>
              </a:spcAft>
              <a:tabLst>
                <a:tab pos="466725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swim in the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sea</a:t>
            </a:r>
          </a:p>
          <a:p>
            <a:pPr hangingPunct="0">
              <a:spcAft>
                <a:spcPts val="0"/>
              </a:spcAft>
              <a:tabLst>
                <a:tab pos="4667250" algn="l"/>
              </a:tabLst>
            </a:pP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46672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play with the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toys</a:t>
            </a:r>
          </a:p>
          <a:p>
            <a:pPr hangingPunct="0">
              <a:spcAft>
                <a:spcPts val="0"/>
              </a:spcAft>
              <a:tabLst>
                <a:tab pos="466725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play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football</a:t>
            </a:r>
          </a:p>
          <a:p>
            <a:pPr hangingPunct="0">
              <a:spcAft>
                <a:spcPts val="0"/>
              </a:spcAft>
              <a:tabLst>
                <a:tab pos="4667250" algn="l"/>
              </a:tabLst>
            </a:pPr>
            <a:endParaRPr lang="en-US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667250" algn="l"/>
              </a:tabLst>
            </a:pP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46672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 to bed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66725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fall off the bed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ty204.jpg" descr="id:214749046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82838" y="1158241"/>
            <a:ext cx="1440160" cy="1440160"/>
          </a:xfrm>
          <a:prstGeom prst="rect">
            <a:avLst/>
          </a:prstGeom>
        </p:spPr>
      </p:pic>
      <p:pic>
        <p:nvPicPr>
          <p:cNvPr id="4" name="ty205.jpg" descr="id:214749047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449634" y="2785876"/>
            <a:ext cx="1948525" cy="1648330"/>
          </a:xfrm>
          <a:prstGeom prst="rect">
            <a:avLst/>
          </a:prstGeom>
        </p:spPr>
      </p:pic>
      <p:pic>
        <p:nvPicPr>
          <p:cNvPr id="5" name="ty206.jpg" descr="id:2147490478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2449634" y="4741921"/>
            <a:ext cx="2376264" cy="135137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930882" y="140685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30222" y="2972889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967610" y="477894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5344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16608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752975" algn="l"/>
                <a:tab pos="7445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七、单项选择。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752975" algn="l"/>
                <a:tab pos="74453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walk on the grass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5021263" algn="l"/>
                <a:tab pos="79787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Don’t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Didn’t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Aren’t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021263" algn="l"/>
                <a:tab pos="79787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bed and bumped my head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5021263" algn="l"/>
                <a:tab pos="79787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fall off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fell off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fell out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021263" algn="l"/>
                <a:tab pos="7978775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Climbing the tree is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5021263" algn="l"/>
                <a:tab pos="79787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danger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dangerous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dangered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39508" y="188115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48134" y="316332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74193" y="4448289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083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84142"/>
            <a:ext cx="11485848" cy="518116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little boy can’t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play football	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eating fruit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plays with toys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can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sea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  <a:tab pos="76511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 swimming	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  <a:tab pos="76511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 swim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591050" algn="l"/>
                <a:tab pos="765111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goes swimming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48134" y="110923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48134" y="367864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3434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40768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八、从方框中选出与下面句子相对应的答语。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 you walk to school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the matter with Lingling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did you find Sam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she feeling happy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much juice did you buy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841682" y="2170940"/>
            <a:ext cx="5031416" cy="3108543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91050" algn="l"/>
              </a:tabLst>
            </a:pPr>
            <a:r>
              <a:rPr lang="en-US" altLang="zh-CN" sz="2700" b="0">
                <a:solidFill>
                  <a:srgbClr val="000000"/>
                </a:solidFill>
                <a:cs typeface="Times New Roman" panose="02020603050405020304" pitchFamily="18" charset="0"/>
              </a:rPr>
              <a:t>A</a:t>
            </a:r>
            <a:r>
              <a:rPr lang="en-US" altLang="zh-CN" sz="2700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b="0">
                <a:solidFill>
                  <a:srgbClr val="000000"/>
                </a:solidFill>
                <a:cs typeface="Times New Roman" panose="02020603050405020304" pitchFamily="18" charset="0"/>
              </a:rPr>
              <a:t> I found him in the living room</a:t>
            </a:r>
            <a:r>
              <a:rPr lang="en-US" altLang="zh-CN" sz="2700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70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91050" algn="l"/>
              </a:tabLst>
            </a:pPr>
            <a:r>
              <a:rPr lang="en-US" altLang="zh-CN" sz="2700" b="0">
                <a:solidFill>
                  <a:srgbClr val="000000"/>
                </a:solidFill>
                <a:cs typeface="Times New Roman" panose="02020603050405020304" pitchFamily="18" charset="0"/>
              </a:rPr>
              <a:t>B</a:t>
            </a:r>
            <a:r>
              <a:rPr lang="en-US" altLang="zh-CN" sz="2700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b="0">
                <a:solidFill>
                  <a:srgbClr val="000000"/>
                </a:solidFill>
                <a:cs typeface="Times New Roman" panose="02020603050405020304" pitchFamily="18" charset="0"/>
              </a:rPr>
              <a:t> No</a:t>
            </a:r>
            <a:r>
              <a:rPr lang="en-US" altLang="zh-CN" sz="2700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b="0">
                <a:solidFill>
                  <a:srgbClr val="000000"/>
                </a:solidFill>
                <a:cs typeface="Times New Roman" panose="02020603050405020304" pitchFamily="18" charset="0"/>
              </a:rPr>
              <a:t> I came to school by bus</a:t>
            </a:r>
            <a:r>
              <a:rPr lang="en-US" altLang="zh-CN" sz="2700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70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91050" algn="l"/>
              </a:tabLst>
            </a:pPr>
            <a:r>
              <a:rPr lang="en-US" altLang="zh-CN" sz="2700" b="0">
                <a:solidFill>
                  <a:srgbClr val="000000"/>
                </a:solidFill>
                <a:cs typeface="Times New Roman" panose="02020603050405020304" pitchFamily="18" charset="0"/>
              </a:rPr>
              <a:t>C</a:t>
            </a:r>
            <a:r>
              <a:rPr lang="en-US" altLang="zh-CN" sz="2700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b="0">
                <a:solidFill>
                  <a:srgbClr val="000000"/>
                </a:solidFill>
                <a:cs typeface="Times New Roman" panose="02020603050405020304" pitchFamily="18" charset="0"/>
              </a:rPr>
              <a:t> We bought three bottles</a:t>
            </a:r>
            <a:r>
              <a:rPr lang="en-US" altLang="zh-CN" sz="2700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70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4591050" algn="l"/>
              </a:tabLst>
            </a:pPr>
            <a:r>
              <a:rPr lang="en-US" altLang="zh-CN" sz="2700" b="0">
                <a:solidFill>
                  <a:srgbClr val="000000"/>
                </a:solidFill>
                <a:cs typeface="Times New Roman" panose="02020603050405020304" pitchFamily="18" charset="0"/>
              </a:rPr>
              <a:t>D</a:t>
            </a:r>
            <a:r>
              <a:rPr lang="en-US" altLang="zh-CN" sz="2700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b="0">
                <a:solidFill>
                  <a:srgbClr val="000000"/>
                </a:solidFill>
                <a:cs typeface="Times New Roman" panose="02020603050405020304" pitchFamily="18" charset="0"/>
              </a:rPr>
              <a:t> She lost her bag</a:t>
            </a:r>
            <a:r>
              <a:rPr lang="en-US" altLang="zh-CN" sz="2700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700" b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700" b="0">
                <a:solidFill>
                  <a:srgbClr val="000000"/>
                </a:solidFill>
              </a:rPr>
              <a:t>E</a:t>
            </a:r>
            <a:r>
              <a:rPr lang="en-US" altLang="zh-CN" sz="2700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b="0">
                <a:solidFill>
                  <a:srgbClr val="000000"/>
                </a:solidFill>
              </a:rPr>
              <a:t> No</a:t>
            </a:r>
            <a:r>
              <a:rPr lang="en-US" altLang="zh-CN" sz="2700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700" b="0">
                <a:solidFill>
                  <a:srgbClr val="000000"/>
                </a:solidFill>
              </a:rPr>
              <a:t> she is sad</a:t>
            </a:r>
            <a:r>
              <a:rPr lang="en-US" altLang="zh-CN" sz="2700" b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 sz="2700" b="0"/>
          </a:p>
        </p:txBody>
      </p:sp>
      <p:sp>
        <p:nvSpPr>
          <p:cNvPr id="3" name="矩形 2"/>
          <p:cNvSpPr/>
          <p:nvPr/>
        </p:nvSpPr>
        <p:spPr>
          <a:xfrm>
            <a:off x="882788" y="208805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860914" y="2736871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D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860914" y="337801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882788" y="4019149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E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855874" y="4558190"/>
            <a:ext cx="444352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C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4044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4460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九、按要求完成下列各题。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 on the grass in the park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改为否定句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grass in the park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found his cat in the bedroom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改为否定句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 cat in the bedroom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found him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kitchen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对画线部分提问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find him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78582" y="2422710"/>
            <a:ext cx="19832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Don’t </a:t>
            </a:r>
            <a:r>
              <a:rPr lang="en-US" altLang="zh-CN" smtClean="0"/>
              <a:t>   run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118908" y="3727480"/>
            <a:ext cx="237436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didn’t </a:t>
            </a:r>
            <a:r>
              <a:rPr lang="en-US" altLang="zh-CN" smtClean="0"/>
              <a:t>      find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550590" y="4879024"/>
            <a:ext cx="2252476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mtClean="0">
                <a:cs typeface="Times New Roman" panose="02020603050405020304" pitchFamily="18" charset="0"/>
              </a:rPr>
              <a:t>Where      </a:t>
            </a:r>
            <a:r>
              <a:rPr lang="en-US" altLang="zh-CN">
                <a:cs typeface="Times New Roman" panose="02020603050405020304" pitchFamily="18" charset="0"/>
              </a:rPr>
              <a:t>did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3580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047488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can do morning exercises every day</a:t>
            </a:r>
            <a:r>
              <a:rPr lang="en-US" altLang="zh-CN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改为一般疑问句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morning exercises every day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mother was in the living room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改为一般疑问句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mother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living room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50590" y="2803404"/>
            <a:ext cx="8242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Can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2350790" y="2818434"/>
            <a:ext cx="5645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do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533402" y="3884907"/>
            <a:ext cx="2099677" cy="6612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Was </a:t>
            </a:r>
            <a:r>
              <a:rPr lang="en-US" altLang="zh-CN" smtClean="0">
                <a:cs typeface="Times New Roman" panose="02020603050405020304" pitchFamily="18" charset="0"/>
              </a:rPr>
              <a:t>     your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2546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07996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生活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中处处有规则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请认真阅读以下规则并补全信息表。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）（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有一项多余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8835" y="900094"/>
            <a:ext cx="2182669" cy="358521"/>
          </a:xfrm>
          <a:prstGeom prst="rect">
            <a:avLst/>
          </a:prstGeom>
        </p:spPr>
      </p:pic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4292637"/>
              </p:ext>
            </p:extLst>
          </p:nvPr>
        </p:nvGraphicFramePr>
        <p:xfrm>
          <a:off x="478582" y="1844824"/>
          <a:ext cx="11233248" cy="4247044"/>
        </p:xfrm>
        <a:graphic>
          <a:graphicData uri="http://schemas.openxmlformats.org/drawingml/2006/table">
            <a:tbl>
              <a:tblPr firstRow="1" firstCol="1" bandRow="1"/>
              <a:tblGrid>
                <a:gridCol w="4619185">
                  <a:extLst>
                    <a:ext uri="{9D8B030D-6E8A-4147-A177-3AD203B41FA5}">
                      <a16:colId xmlns:a16="http://schemas.microsoft.com/office/drawing/2014/main" val="1394702443"/>
                    </a:ext>
                  </a:extLst>
                </a:gridCol>
                <a:gridCol w="6614063">
                  <a:extLst>
                    <a:ext uri="{9D8B030D-6E8A-4147-A177-3AD203B41FA5}">
                      <a16:colId xmlns:a16="http://schemas.microsoft.com/office/drawing/2014/main" val="4074496523"/>
                    </a:ext>
                  </a:extLst>
                </a:gridCol>
              </a:tblGrid>
              <a:tr h="1064932">
                <a:tc gridSpan="2">
                  <a:txBody>
                    <a:bodyPr/>
                    <a:lstStyle/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Listen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teachers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altLang="zh-CN" sz="2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homework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first</a:t>
                      </a:r>
                      <a:r>
                        <a:rPr lang="en-US" sz="22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     </a:t>
                      </a:r>
                      <a:r>
                        <a:rPr lang="en-US" sz="2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Put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mask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口罩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No </a:t>
                      </a:r>
                      <a:r>
                        <a:rPr lang="en-US" sz="2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photos</a:t>
                      </a:r>
                      <a:r>
                        <a:rPr lang="en-US" sz="22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      </a:t>
                      </a:r>
                      <a:r>
                        <a:rPr lang="en-US" sz="220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en-US" sz="22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en-US" sz="220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</a:t>
                      </a:r>
                      <a:r>
                        <a:rPr lang="en-US" sz="22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Put the book back to the shelf before you leave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离开</a:t>
                      </a:r>
                      <a:r>
                        <a:rPr lang="zh-CN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7733" marR="2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2407459"/>
                  </a:ext>
                </a:extLst>
              </a:tr>
              <a:tr h="159739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endParaRPr lang="en-US" sz="22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endParaRPr lang="en-US" sz="10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endParaRPr lang="en-US" sz="22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endParaRPr lang="en-US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Rules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library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Keep quiet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Bring your student card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Keep your desk clean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2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2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</a:t>
                      </a:r>
                      <a:r>
                        <a:rPr lang="zh-CN" sz="2200" u="sng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</a:t>
                      </a:r>
                      <a:endParaRPr lang="zh-CN" sz="2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7733" marR="2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endParaRPr lang="en-US" sz="22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endParaRPr lang="en-US" sz="22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endParaRPr lang="en-US" sz="1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Rules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class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Don’t be late for class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Keep quiet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2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200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</a:t>
                      </a:r>
                      <a:r>
                        <a:rPr lang="zh-CN" sz="22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Hand up if you want to talk</a:t>
                      </a:r>
                      <a:r>
                        <a:rPr lang="en-US" sz="22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7733" marR="2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31300307"/>
                  </a:ext>
                </a:extLst>
              </a:tr>
            </a:tbl>
          </a:graphicData>
        </a:graphic>
      </p:graphicFrame>
      <p:pic>
        <p:nvPicPr>
          <p:cNvPr id="3076" name="gyy250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4766" y="2990235"/>
            <a:ext cx="1330783" cy="1132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gyy25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1390" y="3020497"/>
            <a:ext cx="1592795" cy="955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矩形 4"/>
          <p:cNvSpPr/>
          <p:nvPr/>
        </p:nvSpPr>
        <p:spPr>
          <a:xfrm>
            <a:off x="1258492" y="5671035"/>
            <a:ext cx="37221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/>
              <a:t>E</a:t>
            </a:r>
            <a:endParaRPr lang="zh-CN" altLang="en-US" sz="2200"/>
          </a:p>
        </p:txBody>
      </p:sp>
      <p:sp>
        <p:nvSpPr>
          <p:cNvPr id="6" name="矩形 5"/>
          <p:cNvSpPr/>
          <p:nvPr/>
        </p:nvSpPr>
        <p:spPr>
          <a:xfrm>
            <a:off x="5922982" y="5186070"/>
            <a:ext cx="38824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00"/>
              <a:t>A</a:t>
            </a:r>
            <a:endParaRPr lang="zh-CN" altLang="en-US" sz="2200"/>
          </a:p>
        </p:txBody>
      </p:sp>
    </p:spTree>
    <p:extLst>
      <p:ext uri="{BB962C8B-B14F-4D97-AF65-F5344CB8AC3E}">
        <p14:creationId xmlns:p14="http://schemas.microsoft.com/office/powerpoint/2010/main" val="2471229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1146536"/>
              </p:ext>
            </p:extLst>
          </p:nvPr>
        </p:nvGraphicFramePr>
        <p:xfrm>
          <a:off x="366262" y="980728"/>
          <a:ext cx="11480440" cy="5503164"/>
        </p:xfrm>
        <a:graphic>
          <a:graphicData uri="http://schemas.openxmlformats.org/drawingml/2006/table">
            <a:tbl>
              <a:tblPr firstRow="1" firstCol="1" bandRow="1"/>
              <a:tblGrid>
                <a:gridCol w="5368904">
                  <a:extLst>
                    <a:ext uri="{9D8B030D-6E8A-4147-A177-3AD203B41FA5}">
                      <a16:colId xmlns:a16="http://schemas.microsoft.com/office/drawing/2014/main" val="1394702443"/>
                    </a:ext>
                  </a:extLst>
                </a:gridCol>
                <a:gridCol w="6111536">
                  <a:extLst>
                    <a:ext uri="{9D8B030D-6E8A-4147-A177-3AD203B41FA5}">
                      <a16:colId xmlns:a16="http://schemas.microsoft.com/office/drawing/2014/main" val="4074496523"/>
                    </a:ext>
                  </a:extLst>
                </a:gridCol>
              </a:tblGrid>
              <a:tr h="759822">
                <a:tc gridSpan="2">
                  <a:txBody>
                    <a:bodyPr/>
                    <a:lstStyle/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6010275" algn="l"/>
                        </a:tabLst>
                      </a:pPr>
                      <a:r>
                        <a:rPr lang="en-US" altLang="zh-CN" sz="27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altLang="zh-CN" sz="27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7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7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Listen</a:t>
                      </a:r>
                      <a:r>
                        <a:rPr lang="en-US" altLang="zh-CN" sz="27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7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altLang="zh-CN" sz="27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7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altLang="zh-CN" sz="27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7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teachers</a:t>
                      </a:r>
                      <a:r>
                        <a:rPr lang="en-US" altLang="zh-CN" sz="27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7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en-US" altLang="zh-CN" sz="27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en-US" altLang="zh-CN" sz="27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7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7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</a:t>
                      </a:r>
                      <a:r>
                        <a:rPr lang="en-US" altLang="zh-CN" sz="27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7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homework</a:t>
                      </a:r>
                      <a:r>
                        <a:rPr lang="en-US" altLang="zh-CN" sz="27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7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first</a:t>
                      </a:r>
                      <a:r>
                        <a:rPr lang="en-US" altLang="zh-CN" sz="27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6010275" algn="l"/>
                        </a:tabLst>
                      </a:pPr>
                      <a:r>
                        <a:rPr lang="en-US" altLang="zh-CN" sz="27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altLang="zh-CN" sz="27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7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7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Put</a:t>
                      </a:r>
                      <a:r>
                        <a:rPr lang="en-US" altLang="zh-CN" sz="27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7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on</a:t>
                      </a:r>
                      <a:r>
                        <a:rPr lang="en-US" altLang="zh-CN" sz="27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7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n-US" altLang="zh-CN" sz="27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7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mask</a:t>
                      </a:r>
                      <a:r>
                        <a:rPr lang="zh-CN" altLang="zh-CN" sz="27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altLang="zh-CN" sz="27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口罩</a:t>
                      </a:r>
                      <a:r>
                        <a:rPr lang="zh-CN" altLang="zh-CN" sz="27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en-US" altLang="zh-CN" sz="27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	</a:t>
                      </a:r>
                      <a:r>
                        <a:rPr lang="en-US" altLang="zh-CN" sz="27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</a:t>
                      </a:r>
                      <a:r>
                        <a:rPr lang="en-US" altLang="zh-CN" sz="27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7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No photos</a:t>
                      </a:r>
                      <a:r>
                        <a:rPr lang="en-US" altLang="zh-CN" sz="27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 </a:t>
                      </a: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3951288" algn="l"/>
                        </a:tabLst>
                      </a:pPr>
                      <a:r>
                        <a:rPr lang="en-US" altLang="zh-CN" sz="27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altLang="zh-CN" sz="27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7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Put the book back to the shelf before you leave</a:t>
                      </a:r>
                      <a:r>
                        <a:rPr lang="zh-CN" altLang="zh-CN" sz="27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altLang="zh-CN" sz="27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离开</a:t>
                      </a:r>
                      <a:r>
                        <a:rPr lang="zh-CN" altLang="zh-CN" sz="27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en-US" altLang="zh-CN" sz="27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altLang="zh-CN" sz="27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7733" marR="2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7733" marR="2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66897855"/>
                  </a:ext>
                </a:extLst>
              </a:tr>
              <a:tr h="161644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endParaRPr lang="en-US" sz="27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endParaRPr lang="en-US" sz="27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7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Rules</a:t>
                      </a:r>
                      <a:r>
                        <a:rPr lang="en-US" sz="27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7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During</a:t>
                      </a:r>
                      <a:r>
                        <a:rPr lang="en-US" sz="2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7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 Flu</a:t>
                      </a:r>
                      <a:r>
                        <a:rPr lang="zh-CN" sz="2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流感期间</a:t>
                      </a:r>
                      <a:r>
                        <a:rPr lang="zh-CN" sz="2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endParaRPr lang="zh-CN" sz="27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7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2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Wash your hands</a:t>
                      </a:r>
                      <a:r>
                        <a:rPr lang="en-US" sz="27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7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7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2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Open the windows</a:t>
                      </a:r>
                      <a:r>
                        <a:rPr lang="en-US" sz="27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7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7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2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7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7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j-ea"/>
                          <a:cs typeface="Times New Roman" panose="02020603050405020304" pitchFamily="18" charset="0"/>
                        </a:rPr>
                        <a:t>_______</a:t>
                      </a:r>
                      <a:r>
                        <a:rPr lang="zh-CN" sz="27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</a:t>
                      </a:r>
                      <a:endParaRPr lang="zh-CN" sz="27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7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2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Drink more water</a:t>
                      </a:r>
                      <a:r>
                        <a:rPr lang="en-US" sz="27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7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7733" marR="2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endParaRPr lang="en-US" sz="27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endParaRPr lang="en-US" sz="2700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700" b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Rules</a:t>
                      </a:r>
                      <a:r>
                        <a:rPr lang="en-US" sz="27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7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at</a:t>
                      </a:r>
                      <a:r>
                        <a:rPr lang="en-US" sz="2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7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home</a:t>
                      </a:r>
                      <a:endParaRPr lang="zh-CN" sz="27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7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2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Go home quickly after school</a:t>
                      </a:r>
                      <a:r>
                        <a:rPr lang="en-US" sz="27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7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7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2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700" dirty="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altLang="zh-CN" sz="27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_______</a:t>
                      </a:r>
                      <a:r>
                        <a:rPr lang="zh-CN" sz="2700" u="sng" dirty="0">
                          <a:solidFill>
                            <a:srgbClr val="00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</a:t>
                      </a:r>
                      <a:endParaRPr lang="zh-CN" sz="27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4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7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27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Don’t play computer games or play on the phone too much</a:t>
                      </a:r>
                      <a:r>
                        <a:rPr lang="en-US" sz="2700" dirty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7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27733" marR="2773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86980738"/>
                  </a:ext>
                </a:extLst>
              </a:tr>
            </a:tbl>
          </a:graphicData>
        </a:graphic>
      </p:graphicFrame>
      <p:pic>
        <p:nvPicPr>
          <p:cNvPr id="4" name="gyy252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2206774" y="2497478"/>
            <a:ext cx="899490" cy="1200923"/>
          </a:xfrm>
          <a:prstGeom prst="rect">
            <a:avLst/>
          </a:prstGeom>
        </p:spPr>
      </p:pic>
      <p:pic>
        <p:nvPicPr>
          <p:cNvPr id="5" name="gyy253.jpg"/>
          <p:cNvPicPr/>
          <p:nvPr/>
        </p:nvPicPr>
        <p:blipFill>
          <a:blip r:embed="rId3"/>
          <a:stretch>
            <a:fillRect/>
          </a:stretch>
        </p:blipFill>
        <p:spPr>
          <a:xfrm>
            <a:off x="7895406" y="2649852"/>
            <a:ext cx="2011591" cy="1048549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411008" y="540830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6743278" y="4669640"/>
            <a:ext cx="423514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B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174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听力部分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选出与所听内容相符的图片。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spcAft>
                <a:spcPts val="0"/>
              </a:spcAft>
              <a:tabLst>
                <a:tab pos="4667250" algn="l"/>
                <a:tab pos="98615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4667250" algn="l"/>
                <a:tab pos="986155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spcAft>
                <a:spcPts val="0"/>
              </a:spcAft>
              <a:tabLst>
                <a:tab pos="4667250" algn="l"/>
                <a:tab pos="986155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spcAft>
                <a:spcPts val="0"/>
              </a:spcAft>
              <a:tabLst>
                <a:tab pos="4667250" algn="l"/>
                <a:tab pos="98615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a27a.jpg" descr="id:214749037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157617" y="1988840"/>
            <a:ext cx="1649730" cy="1718945"/>
          </a:xfrm>
          <a:prstGeom prst="rect">
            <a:avLst/>
          </a:prstGeom>
        </p:spPr>
      </p:pic>
      <p:pic>
        <p:nvPicPr>
          <p:cNvPr id="5" name="rw115.jpg" descr="id:214749037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39263" y="1989429"/>
            <a:ext cx="1129030" cy="1718945"/>
          </a:xfrm>
          <a:prstGeom prst="rect">
            <a:avLst/>
          </a:prstGeom>
        </p:spPr>
      </p:pic>
      <p:pic>
        <p:nvPicPr>
          <p:cNvPr id="6" name="a27b.jpg" descr="id:214749038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2998862" y="4221088"/>
            <a:ext cx="1343660" cy="1718945"/>
          </a:xfrm>
          <a:prstGeom prst="rect">
            <a:avLst/>
          </a:prstGeom>
        </p:spPr>
      </p:pic>
      <p:pic>
        <p:nvPicPr>
          <p:cNvPr id="7" name="a28b.jpg" descr="id:2147490393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5685526" y="4376154"/>
            <a:ext cx="1274445" cy="1718945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7294636" y="2177217"/>
            <a:ext cx="470522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15963" indent="-715963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W</a:t>
            </a:r>
            <a:r>
              <a:rPr lang="zh-CN" altLang="zh-CN" smtClean="0">
                <a:solidFill>
                  <a:srgbClr val="ED028C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 smtClean="0">
                <a:solidFill>
                  <a:srgbClr val="ED028C"/>
                </a:solidFill>
                <a:cs typeface="Times New Roman" panose="02020603050405020304" pitchFamily="18" charset="0"/>
              </a:rPr>
              <a:t>Do 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you do </a:t>
            </a:r>
            <a:r>
              <a:rPr lang="en-US" altLang="zh-CN" smtClean="0">
                <a:solidFill>
                  <a:srgbClr val="ED028C"/>
                </a:solidFill>
                <a:cs typeface="Times New Roman" panose="02020603050405020304" pitchFamily="18" charset="0"/>
              </a:rPr>
              <a:t>exercise every 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morning</a:t>
            </a:r>
            <a:r>
              <a:rPr lang="zh-CN" altLang="zh-CN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M</a:t>
            </a:r>
            <a:r>
              <a:rPr lang="zh-CN" altLang="zh-CN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Yes, I do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7300278" y="4562544"/>
            <a:ext cx="455556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The boy can play football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982638" y="2792833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963862" y="4712407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4343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9" grpId="0"/>
      <p:bldP spid="1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031325"/>
          </a:xfrm>
        </p:spPr>
        <p:txBody>
          <a:bodyPr/>
          <a:lstStyle/>
          <a:p>
            <a:pPr algn="dist"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1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北京冬奥会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闭幕后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国家速滑馆面向公众开放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大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algn="l">
              <a:spcAft>
                <a:spcPts val="0"/>
              </a:spcAf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家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可以参观场馆并进行滑冰体验。根据告示牌上的信息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完成下列各题。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4686" y="954850"/>
            <a:ext cx="2359011" cy="427306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60854" y="2530260"/>
            <a:ext cx="11494244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cs typeface="Times New Roman" panose="02020603050405020304" pitchFamily="18" charset="0"/>
              </a:rPr>
              <a:t>National Speed Skating Oval</a:t>
            </a:r>
            <a:r>
              <a:rPr lang="zh-CN" altLang="zh-CN">
                <a:solidFill>
                  <a:srgbClr val="000000"/>
                </a:solidFill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国家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速滑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馆</a:t>
            </a:r>
            <a:r>
              <a:rPr lang="zh-CN" altLang="zh-CN">
                <a:solidFill>
                  <a:srgbClr val="000000"/>
                </a:solidFill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r>
              <a:rPr lang="en-US" altLang="zh-CN">
                <a:solidFill>
                  <a:srgbClr val="000000"/>
                </a:solidFill>
              </a:rPr>
              <a:t>Business Hours</a:t>
            </a:r>
            <a:r>
              <a:rPr lang="zh-CN" altLang="zh-CN">
                <a:solidFill>
                  <a:srgbClr val="000000"/>
                </a:solidFill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营业时间</a:t>
            </a:r>
            <a:r>
              <a:rPr lang="zh-CN" altLang="zh-CN">
                <a:solidFill>
                  <a:srgbClr val="000000"/>
                </a:solidFill>
                <a:cs typeface="宋体" panose="02010600030101010101" pitchFamily="2" charset="-122"/>
              </a:rPr>
              <a:t>）</a:t>
            </a:r>
            <a:endParaRPr lang="zh-CN" altLang="en-US"/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1878758"/>
              </p:ext>
            </p:extLst>
          </p:nvPr>
        </p:nvGraphicFramePr>
        <p:xfrm>
          <a:off x="622598" y="3933056"/>
          <a:ext cx="11017224" cy="2405617"/>
        </p:xfrm>
        <a:graphic>
          <a:graphicData uri="http://schemas.openxmlformats.org/drawingml/2006/table">
            <a:tbl>
              <a:tblPr firstRow="1" firstCol="1" bandRow="1"/>
              <a:tblGrid>
                <a:gridCol w="3672657">
                  <a:extLst>
                    <a:ext uri="{9D8B030D-6E8A-4147-A177-3AD203B41FA5}">
                      <a16:colId xmlns:a16="http://schemas.microsoft.com/office/drawing/2014/main" val="1082996930"/>
                    </a:ext>
                  </a:extLst>
                </a:gridCol>
                <a:gridCol w="2928029">
                  <a:extLst>
                    <a:ext uri="{9D8B030D-6E8A-4147-A177-3AD203B41FA5}">
                      <a16:colId xmlns:a16="http://schemas.microsoft.com/office/drawing/2014/main" val="3828792499"/>
                    </a:ext>
                  </a:extLst>
                </a:gridCol>
                <a:gridCol w="4416538">
                  <a:extLst>
                    <a:ext uri="{9D8B030D-6E8A-4147-A177-3AD203B41FA5}">
                      <a16:colId xmlns:a16="http://schemas.microsoft.com/office/drawing/2014/main" val="899466806"/>
                    </a:ext>
                  </a:extLst>
                </a:gridCol>
              </a:tblGrid>
              <a:tr h="56041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4591050" algn="l"/>
                        </a:tabLst>
                        <a:defRPr/>
                      </a:pPr>
                      <a:r>
                        <a:rPr lang="en-US" altLang="zh-CN" sz="28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Business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8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Hours</a:t>
                      </a:r>
                      <a:endParaRPr lang="zh-CN" altLang="zh-CN" sz="280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Monday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800" b="0" baseline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Friday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Weekends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800" b="0" baseline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Holidays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83665470"/>
                  </a:ext>
                </a:extLst>
              </a:tr>
              <a:tr h="73573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4591050" algn="l"/>
                        </a:tabLst>
                        <a:defRPr/>
                      </a:pP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Visit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12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18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14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18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3737794"/>
                  </a:ext>
                </a:extLst>
              </a:tr>
              <a:tr h="836366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Skating</a:t>
                      </a:r>
                      <a:r>
                        <a:rPr lang="en-US" altLang="zh-CN" sz="2800" baseline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Experience</a:t>
                      </a:r>
                    </a:p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zh-CN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体验</a:t>
                      </a:r>
                      <a:r>
                        <a:rPr lang="zh-CN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3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18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3688234"/>
                  </a:ext>
                </a:extLst>
              </a:tr>
            </a:tbl>
          </a:graphicData>
        </a:graphic>
      </p:graphicFrame>
      <p:sp>
        <p:nvSpPr>
          <p:cNvPr id="9" name="矩形 8"/>
          <p:cNvSpPr/>
          <p:nvPr/>
        </p:nvSpPr>
        <p:spPr bwMode="auto">
          <a:xfrm>
            <a:off x="360854" y="2751567"/>
            <a:ext cx="11494244" cy="3675891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6056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61207"/>
          </a:xfrm>
        </p:spPr>
        <p:txBody>
          <a:bodyPr/>
          <a:lstStyle/>
          <a:p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Tickets</a:t>
            </a:r>
            <a:endParaRPr lang="zh-CN" altLang="en-US"/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0664027"/>
              </p:ext>
            </p:extLst>
          </p:nvPr>
        </p:nvGraphicFramePr>
        <p:xfrm>
          <a:off x="498011" y="1503684"/>
          <a:ext cx="11211533" cy="4637270"/>
        </p:xfrm>
        <a:graphic>
          <a:graphicData uri="http://schemas.openxmlformats.org/drawingml/2006/table">
            <a:tbl>
              <a:tblPr firstRow="1" firstCol="1" bandRow="1"/>
              <a:tblGrid>
                <a:gridCol w="3076915">
                  <a:extLst>
                    <a:ext uri="{9D8B030D-6E8A-4147-A177-3AD203B41FA5}">
                      <a16:colId xmlns:a16="http://schemas.microsoft.com/office/drawing/2014/main" val="3315587280"/>
                    </a:ext>
                  </a:extLst>
                </a:gridCol>
                <a:gridCol w="3816424">
                  <a:extLst>
                    <a:ext uri="{9D8B030D-6E8A-4147-A177-3AD203B41FA5}">
                      <a16:colId xmlns:a16="http://schemas.microsoft.com/office/drawing/2014/main" val="3055861454"/>
                    </a:ext>
                  </a:extLst>
                </a:gridCol>
                <a:gridCol w="4318194">
                  <a:extLst>
                    <a:ext uri="{9D8B030D-6E8A-4147-A177-3AD203B41FA5}">
                      <a16:colId xmlns:a16="http://schemas.microsoft.com/office/drawing/2014/main" val="1100541169"/>
                    </a:ext>
                  </a:extLst>
                </a:gridCol>
              </a:tblGrid>
              <a:tr h="41145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Ticket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Types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Prices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859" marR="428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Introduction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859" marR="428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47956509"/>
                  </a:ext>
                </a:extLst>
              </a:tr>
              <a:tr h="212498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Visiting ticket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*Adults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：￥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40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*Aged 6 to 18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：￥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*Aged 60-65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：￥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859" marR="428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Free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￥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*Aged 1 to 5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*Shorter than 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+mn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2m in height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*Older than 65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859" marR="428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0319775"/>
                  </a:ext>
                </a:extLst>
              </a:tr>
              <a:tr h="143687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Visiting 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2800" baseline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Skating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Experiencing</a:t>
                      </a:r>
                      <a:r>
                        <a:rPr lang="en-US" sz="2800" baseline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Ticket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￥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120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859" marR="428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You can have a 90-minute skating experience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2859" marR="428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46708940"/>
                  </a:ext>
                </a:extLst>
              </a:tr>
            </a:tbl>
          </a:graphicData>
        </a:graphic>
      </p:graphicFrame>
      <p:sp>
        <p:nvSpPr>
          <p:cNvPr id="4" name="矩形 3"/>
          <p:cNvSpPr/>
          <p:nvPr/>
        </p:nvSpPr>
        <p:spPr bwMode="auto">
          <a:xfrm>
            <a:off x="360854" y="908720"/>
            <a:ext cx="11485848" cy="5328592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7330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61207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Warm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Tips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3646934" y="1435977"/>
            <a:ext cx="4676775" cy="428625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 bwMode="auto">
          <a:xfrm>
            <a:off x="360854" y="836712"/>
            <a:ext cx="11422984" cy="5040560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5043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90931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根据图表信息，判断下列句子正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can visit the venue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场馆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13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on Saturday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Mr Smith is sixty-seven years old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needs to pay 20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yuan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the ticket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can experience skating for two hours at a time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can’t smoke in the venue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lvl="0"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根据图表信息，回答问题。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algn="dist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want to know where the ticket office is, you can___________________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82638" y="1484784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82638" y="2167150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82638" y="3375959"/>
            <a:ext cx="4042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64349" y="3886898"/>
            <a:ext cx="423514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T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55818" y="5156456"/>
            <a:ext cx="1149088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cs typeface="Times New Roman" panose="02020603050405020304" pitchFamily="18" charset="0"/>
              </a:rPr>
              <a:t>                                                                                         call </a:t>
            </a:r>
            <a:r>
              <a:rPr lang="en-US" altLang="zh-CN" spc="-80">
                <a:cs typeface="Times New Roman" panose="02020603050405020304" pitchFamily="18" charset="0"/>
              </a:rPr>
              <a:t>010-8424</a:t>
            </a:r>
            <a:r>
              <a:rPr lang="en-US" altLang="zh-CN" spc="-80">
                <a:latin typeface="宋体" panose="02010600030101010101" pitchFamily="2" charset="-122"/>
                <a:cs typeface="Times New Roman" panose="02020603050405020304" pitchFamily="18" charset="0"/>
              </a:rPr>
              <a:t>××××</a:t>
            </a:r>
            <a:r>
              <a:rPr lang="zh-CN" altLang="zh-CN">
                <a:cs typeface="宋体" panose="02010600030101010101" pitchFamily="2" charset="-122"/>
              </a:rPr>
              <a:t>（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答案不唯一</a:t>
            </a:r>
            <a:r>
              <a:rPr lang="zh-CN" altLang="zh-CN">
                <a:cs typeface="宋体" panose="02010600030101010101" pitchFamily="2" charset="-122"/>
              </a:rPr>
              <a:t>）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3368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88616"/>
            <a:ext cx="11485848" cy="4616648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十二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1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阅读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短文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完成下列各题。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Once upon a time, there was a little girl called Nvwa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女娃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was the youngest daughter of the Emperor Yan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day, she went to play at the East Sea, and she was drowned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淹死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sea unfortunately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After she died, her spirit turned into a beautiful bird called Jingwei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swore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发誓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herself to fill up the sea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that time on, she picked up pebbles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小卵石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twigs every 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she dropped them into the sea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4686" y="1304555"/>
            <a:ext cx="3456384" cy="516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8990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2974"/>
            <a:ext cx="11485848" cy="3242170"/>
          </a:xfrm>
        </p:spPr>
        <p:txBody>
          <a:bodyPr/>
          <a:lstStyle/>
          <a:p>
            <a:pPr indent="71120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day, the roaring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咆哮的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sea said to Jingwei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“Poor little bird, stop doing that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meaningless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毫无意义的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Jingwei said, “I will fill you up no doubt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Even if it will take me thousands of years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Day by day, Jingwei kept on carrying pebbles and twigs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Until one day she died of exhaustion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精疲力尽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2320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24744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根据短文内容，判断下列句子正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误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Nvwa was the youngest daughter of the Emperor</a:t>
            </a:r>
            <a:r>
              <a:rPr lang="en-US" altLang="zh-CN" sz="12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Yan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Nvwa was drowned in the East Sea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story is about 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女娲补天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”.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二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短文内容，选择正确的答案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“</a:t>
            </a:r>
            <a:r>
              <a:rPr lang="en-US" altLang="zh-CN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Jingwei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fills up the sea” from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38700" algn="l"/>
                <a:tab pos="8161338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《山海经》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《道德经》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《水经注》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9012" y="3812767"/>
            <a:ext cx="2772586" cy="50310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948134" y="4308197"/>
            <a:ext cx="444352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A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56760" y="191468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56760" y="251692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75996" y="3024486"/>
            <a:ext cx="404278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F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192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90931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十三、我们常说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不以规矩不成方圆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我们无论身处何地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都要按规矩做事。你的学校都有哪些校规呢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请根据给出的情境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写出恰当的校规。不少于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句话。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Rules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you are having classes in the classroom, </a:t>
            </a:r>
            <a:r>
              <a:rPr lang="en-US" altLang="zh-CN">
                <a:solidFill>
                  <a:srgbClr val="000000"/>
                </a:solidFill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please ...</a:t>
            </a:r>
            <a:endParaRPr lang="zh-CN" altLang="zh-CN" sz="1200">
              <a:solidFill>
                <a:srgbClr val="000000"/>
              </a:solidFill>
              <a:latin typeface="+mj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you are reading books in the library, </a:t>
            </a:r>
            <a:r>
              <a:rPr lang="en-US" altLang="zh-CN">
                <a:solidFill>
                  <a:srgbClr val="000000"/>
                </a:solidFill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please ...</a:t>
            </a:r>
            <a:endParaRPr lang="zh-CN" altLang="zh-CN" sz="1200">
              <a:solidFill>
                <a:srgbClr val="000000"/>
              </a:solidFill>
              <a:latin typeface="+mj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you want to use the desk, </a:t>
            </a:r>
            <a:r>
              <a:rPr lang="en-US" altLang="zh-CN">
                <a:solidFill>
                  <a:srgbClr val="000000"/>
                </a:solidFill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please ...</a:t>
            </a:r>
            <a:endParaRPr lang="zh-CN" altLang="zh-CN" sz="1200">
              <a:solidFill>
                <a:srgbClr val="000000"/>
              </a:solidFill>
              <a:latin typeface="+mj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you are walking on the bridge at school, </a:t>
            </a:r>
            <a:r>
              <a:rPr lang="en-US" altLang="zh-CN">
                <a:solidFill>
                  <a:srgbClr val="000000"/>
                </a:solidFill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please ...</a:t>
            </a:r>
            <a:endParaRPr lang="zh-CN" altLang="zh-CN" sz="1200">
              <a:solidFill>
                <a:srgbClr val="000000"/>
              </a:solidFill>
              <a:latin typeface="+mj-lt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you are playing a game with friends, </a:t>
            </a:r>
            <a:r>
              <a:rPr lang="en-US" altLang="zh-CN">
                <a:solidFill>
                  <a:srgbClr val="000000"/>
                </a:solidFill>
                <a:latin typeface="+mj-lt"/>
                <a:ea typeface="宋体" panose="02010600030101010101" pitchFamily="2" charset="-122"/>
                <a:cs typeface="Times New Roman" panose="02020603050405020304" pitchFamily="18" charset="0"/>
              </a:rPr>
              <a:t>please ...</a:t>
            </a:r>
            <a:endParaRPr lang="zh-CN" altLang="zh-CN" sz="1200">
              <a:solidFill>
                <a:srgbClr val="000000"/>
              </a:solidFill>
              <a:effectLst/>
              <a:latin typeface="+mj-lt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0310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07388"/>
            <a:ext cx="11485848" cy="526297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_______________________________________________________________</a:t>
            </a:r>
            <a:endParaRPr lang="zh-CN" altLang="zh-CN" sz="12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_______________________________________________________________</a:t>
            </a:r>
            <a:endParaRPr lang="zh-CN" altLang="zh-CN" sz="12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_______________________________________________________________</a:t>
            </a:r>
            <a:endParaRPr lang="zh-CN" altLang="zh-CN" sz="12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_______________________________________________________________</a:t>
            </a:r>
            <a:endParaRPr lang="zh-CN" altLang="zh-CN" sz="12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_______________________________________________________________ 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_______________________________________________________________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_______________________________________________________________</a:t>
            </a:r>
            <a:endParaRPr lang="zh-CN" altLang="zh-CN" sz="12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_______________________________________________________________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endParaRPr lang="zh-CN" altLang="zh-CN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836712"/>
            <a:ext cx="11350976" cy="5262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possible version</a:t>
            </a: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School Rules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3740"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a lot of school rules at our school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can’t be late for class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can’t talk loudly in class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have to keep quiet in class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should listen to the teachers carefully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library, we should be quiet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we can’t eat in the library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shouldn’t 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colour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the desks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should take care of our desks and chairs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we are walking on the bridge, we can’t run on it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can’t play a game with friends in class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3459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185133"/>
            <a:ext cx="11485848" cy="4616648"/>
          </a:xfrm>
        </p:spPr>
        <p:txBody>
          <a:bodyPr/>
          <a:lstStyle/>
          <a:p>
            <a:pPr lvl="0">
              <a:spcAft>
                <a:spcPts val="0"/>
              </a:spcAft>
              <a:tabLst>
                <a:tab pos="4122738" algn="l"/>
                <a:tab pos="98615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>
              <a:spcAft>
                <a:spcPts val="0"/>
              </a:spcAft>
              <a:tabLst>
                <a:tab pos="4122738" algn="l"/>
                <a:tab pos="986155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>
              <a:spcAft>
                <a:spcPts val="0"/>
              </a:spcAft>
              <a:tabLst>
                <a:tab pos="4122738" algn="l"/>
                <a:tab pos="986155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>
              <a:spcAft>
                <a:spcPts val="0"/>
              </a:spcAft>
              <a:tabLst>
                <a:tab pos="4122738" algn="l"/>
                <a:tab pos="98615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>
              <a:spcAft>
                <a:spcPts val="0"/>
              </a:spcAft>
              <a:tabLst>
                <a:tab pos="4122738" algn="l"/>
                <a:tab pos="986155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>
              <a:spcAft>
                <a:spcPts val="0"/>
              </a:spcAft>
              <a:tabLst>
                <a:tab pos="4122738" algn="l"/>
                <a:tab pos="986155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>
              <a:spcAft>
                <a:spcPts val="0"/>
              </a:spcAft>
              <a:tabLst>
                <a:tab pos="4122738" algn="l"/>
                <a:tab pos="986155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fz032.jpg" descr="id:214749040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98112" y="1155179"/>
            <a:ext cx="1058212" cy="1110113"/>
          </a:xfrm>
          <a:prstGeom prst="rect">
            <a:avLst/>
          </a:prstGeom>
        </p:spPr>
      </p:pic>
      <p:pic>
        <p:nvPicPr>
          <p:cNvPr id="5" name="fz065.jpg" descr="id:214749040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231110" y="1293348"/>
            <a:ext cx="1317620" cy="887303"/>
          </a:xfrm>
          <a:prstGeom prst="rect">
            <a:avLst/>
          </a:prstGeom>
        </p:spPr>
      </p:pic>
      <p:pic>
        <p:nvPicPr>
          <p:cNvPr id="6" name="a30a.jpg" descr="id:214749041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2869796" y="2827706"/>
            <a:ext cx="1164582" cy="1271516"/>
          </a:xfrm>
          <a:prstGeom prst="rect">
            <a:avLst/>
          </a:prstGeom>
        </p:spPr>
      </p:pic>
      <p:pic>
        <p:nvPicPr>
          <p:cNvPr id="7" name="a30b.jpg" descr="id:2147490421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5296416" y="3111051"/>
            <a:ext cx="1622119" cy="940782"/>
          </a:xfrm>
          <a:prstGeom prst="rect">
            <a:avLst/>
          </a:prstGeom>
        </p:spPr>
      </p:pic>
      <p:pic>
        <p:nvPicPr>
          <p:cNvPr id="8" name="a31a.jpg" descr="id:2147490428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2798112" y="4766082"/>
            <a:ext cx="1393431" cy="1035699"/>
          </a:xfrm>
          <a:prstGeom prst="rect">
            <a:avLst/>
          </a:prstGeom>
        </p:spPr>
      </p:pic>
      <p:pic>
        <p:nvPicPr>
          <p:cNvPr id="9" name="a31b.jpg" descr="id:2147490435;FounderCES"/>
          <p:cNvPicPr/>
          <p:nvPr/>
        </p:nvPicPr>
        <p:blipFill>
          <a:blip r:embed="rId7"/>
          <a:stretch>
            <a:fillRect/>
          </a:stretch>
        </p:blipFill>
        <p:spPr>
          <a:xfrm>
            <a:off x="5231110" y="4796036"/>
            <a:ext cx="1393431" cy="1035699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7183235" y="1006714"/>
            <a:ext cx="474462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W</a:t>
            </a:r>
            <a:r>
              <a:rPr lang="zh-CN" altLang="zh-CN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Is this T-shirt yours</a:t>
            </a:r>
            <a:r>
              <a:rPr lang="zh-CN" altLang="zh-CN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M</a:t>
            </a:r>
            <a:r>
              <a:rPr lang="zh-CN" altLang="zh-CN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Yes, it’s mine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7183234" y="3124125"/>
            <a:ext cx="475003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There are three ice creams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7183234" y="5016392"/>
            <a:ext cx="312391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The girl is angry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960031" y="130074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959258" y="3219849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942006" y="514757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7555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  <p:bldP spid="11" grpId="0"/>
      <p:bldP spid="12" grpId="0"/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50958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补全句子。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is my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grass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in the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76343" y="2388827"/>
            <a:ext cx="3199850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Where is my </a:t>
            </a:r>
            <a:r>
              <a:rPr lang="en-US" altLang="zh-CN" u="sng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cs typeface="Times New Roman" panose="02020603050405020304" pitchFamily="18" charset="0"/>
              </a:rPr>
              <a:t>coat</a:t>
            </a:r>
            <a:r>
              <a:rPr lang="zh-CN" altLang="zh-CN" u="sng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cs typeface="Times New Roman" panose="02020603050405020304" pitchFamily="18" charset="0"/>
              </a:rPr>
              <a:t>？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0854" y="3681729"/>
            <a:ext cx="3999813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Don’t </a:t>
            </a:r>
            <a:r>
              <a:rPr lang="en-US" altLang="zh-CN" u="sng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cs typeface="Times New Roman" panose="02020603050405020304" pitchFamily="18" charset="0"/>
              </a:rPr>
              <a:t>walk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 on the grass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76343" y="4948462"/>
            <a:ext cx="3318537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He is in the </a:t>
            </a:r>
            <a:r>
              <a:rPr lang="en-US" altLang="zh-CN" u="sng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cs typeface="Times New Roman" panose="02020603050405020304" pitchFamily="18" charset="0"/>
              </a:rPr>
              <a:t>kitchen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799494" y="1927878"/>
            <a:ext cx="8226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coat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702718" y="3186130"/>
            <a:ext cx="92365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walk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2540160" y="4468518"/>
            <a:ext cx="132279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kitchen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81336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98341"/>
            <a:ext cx="11485848" cy="2031325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can’t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library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59105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59105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cat was in the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room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2203763"/>
            <a:ext cx="4888133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You can’t </a:t>
            </a:r>
            <a:r>
              <a:rPr lang="en-US" altLang="zh-CN" u="sng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cs typeface="Times New Roman" panose="02020603050405020304" pitchFamily="18" charset="0"/>
              </a:rPr>
              <a:t>shout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 in the library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0854" y="3501008"/>
            <a:ext cx="4907049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My cat was in the </a:t>
            </a:r>
            <a:r>
              <a:rPr lang="en-US" altLang="zh-CN" u="sng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cs typeface="Times New Roman" panose="02020603050405020304" pitchFamily="18" charset="0"/>
              </a:rPr>
              <a:t>living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 room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266722" y="1579087"/>
            <a:ext cx="1024639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shout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597804" y="2942427"/>
            <a:ext cx="104227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living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0651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选择正确的答案。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 arrived here at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667250" algn="l"/>
                <a:tab pos="7445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8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9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9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667250" algn="l"/>
                <a:tab pos="744537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667250" algn="l"/>
                <a:tab pos="7445375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667250" algn="l"/>
                <a:tab pos="744537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 bought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apples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667250" algn="l"/>
                <a:tab pos="74453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twelve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twenty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eleven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2590782"/>
            <a:ext cx="758371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W</a:t>
            </a:r>
            <a:r>
              <a:rPr lang="zh-CN" altLang="zh-CN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What time did you arrive here, Sam</a:t>
            </a:r>
            <a:r>
              <a:rPr lang="zh-CN" altLang="zh-CN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M</a:t>
            </a:r>
            <a:r>
              <a:rPr lang="zh-CN" altLang="zh-CN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At 9</a:t>
            </a:r>
            <a:r>
              <a:rPr lang="zh-CN" altLang="zh-CN">
                <a:solidFill>
                  <a:srgbClr val="ED028C"/>
                </a:solidFill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30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0854" y="5157192"/>
            <a:ext cx="724652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M</a:t>
            </a:r>
            <a:r>
              <a:rPr lang="zh-CN" altLang="zh-CN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How many apples did you buy, Amy</a:t>
            </a:r>
            <a:r>
              <a:rPr lang="zh-CN" altLang="zh-CN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W</a:t>
            </a:r>
            <a:r>
              <a:rPr lang="zh-CN" altLang="zh-CN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I bought 12 apples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62386" y="1513045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61350" y="406544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9673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17309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59105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Lucy went to the Great Wall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38700" algn="l"/>
                <a:tab pos="82550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 bus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 bike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 train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838700" algn="l"/>
                <a:tab pos="825500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838700" algn="l"/>
                <a:tab pos="825500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4838700" algn="l"/>
                <a:tab pos="825500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did the boy find the schoolbag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38700" algn="l"/>
                <a:tab pos="825500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kitchen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living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room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toilet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2260029"/>
            <a:ext cx="746254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M</a:t>
            </a:r>
            <a:r>
              <a:rPr lang="zh-CN" altLang="zh-CN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How did you go to the Great Wall, Lucy</a:t>
            </a:r>
            <a:r>
              <a:rPr lang="zh-CN" altLang="zh-CN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W</a:t>
            </a:r>
            <a:r>
              <a:rPr lang="zh-CN" altLang="zh-CN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I went by bus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4059" y="4852317"/>
            <a:ext cx="688327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W</a:t>
            </a:r>
            <a:r>
              <a:rPr lang="zh-CN" altLang="zh-CN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Where did you find the schoolbag</a:t>
            </a:r>
            <a:r>
              <a:rPr lang="zh-CN" altLang="zh-CN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M</a:t>
            </a:r>
            <a:r>
              <a:rPr lang="zh-CN" altLang="zh-CN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I found it in the living room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56760" y="113316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65386" y="3691897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563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20948"/>
            <a:ext cx="11485848" cy="1384995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838700" algn="l"/>
                <a:tab pos="825500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girl is feeling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indent="1799590" hangingPunct="0">
              <a:spcAft>
                <a:spcPts val="0"/>
              </a:spcAft>
              <a:tabLst>
                <a:tab pos="4838700" algn="l"/>
                <a:tab pos="7712075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bored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sad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angry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0854" y="3029239"/>
            <a:ext cx="688648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M</a:t>
            </a:r>
            <a:r>
              <a:rPr lang="zh-CN" altLang="zh-CN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You look sad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 What’s the matter</a:t>
            </a:r>
            <a:r>
              <a:rPr lang="zh-CN" altLang="zh-CN">
                <a:solidFill>
                  <a:srgbClr val="ED028C"/>
                </a:solidFill>
                <a:cs typeface="Times New Roman" panose="02020603050405020304" pitchFamily="18" charset="0"/>
              </a:rPr>
              <a:t>？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W</a:t>
            </a:r>
            <a:r>
              <a:rPr lang="zh-CN" altLang="zh-CN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No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 I’m only bored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56760" y="1941642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7058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08036"/>
            <a:ext cx="11485848" cy="1212640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4591050" algn="l"/>
              </a:tabLst>
            </a:pP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四、班主任李老师在宣读新的班规。听录音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在你所听到的班规前的括号内打</a:t>
            </a:r>
            <a:r>
              <a:rPr lang="en-US" altLang="zh-CN" sz="26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“√”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z="26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endParaRPr lang="zh-CN" altLang="zh-CN" sz="2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753652"/>
            <a:ext cx="11485848" cy="1706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zh-CN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Hello, boys and girls</a:t>
            </a:r>
            <a:r>
              <a:rPr lang="en-US" altLang="zh-CN" sz="2600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I’m Ms Li</a:t>
            </a:r>
            <a:r>
              <a:rPr lang="en-US" altLang="zh-CN" sz="2600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Here are our new class rules</a:t>
            </a:r>
            <a:r>
              <a:rPr lang="en-US" altLang="zh-CN" sz="2600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First, don’t be late for class</a:t>
            </a:r>
            <a:r>
              <a:rPr lang="en-US" altLang="zh-CN" sz="2600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Second, don’t sleep in class</a:t>
            </a:r>
            <a:r>
              <a:rPr lang="en-US" altLang="zh-CN" sz="2600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can’t shout or eat in class either</a:t>
            </a:r>
            <a:r>
              <a:rPr lang="en-US" altLang="zh-CN" sz="2600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Last,everyone should keep the classroom clean</a:t>
            </a:r>
            <a:r>
              <a:rPr lang="en-US" altLang="zh-CN" sz="2600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3474861"/>
              </p:ext>
            </p:extLst>
          </p:nvPr>
        </p:nvGraphicFramePr>
        <p:xfrm>
          <a:off x="406574" y="3550404"/>
          <a:ext cx="11449272" cy="2971800"/>
        </p:xfrm>
        <a:graphic>
          <a:graphicData uri="http://schemas.openxmlformats.org/drawingml/2006/table">
            <a:tbl>
              <a:tblPr firstRow="1" firstCol="1" bandRow="1"/>
              <a:tblGrid>
                <a:gridCol w="5688632">
                  <a:extLst>
                    <a:ext uri="{9D8B030D-6E8A-4147-A177-3AD203B41FA5}">
                      <a16:colId xmlns:a16="http://schemas.microsoft.com/office/drawing/2014/main" val="2257608161"/>
                    </a:ext>
                  </a:extLst>
                </a:gridCol>
                <a:gridCol w="5760640">
                  <a:extLst>
                    <a:ext uri="{9D8B030D-6E8A-4147-A177-3AD203B41FA5}">
                      <a16:colId xmlns:a16="http://schemas.microsoft.com/office/drawing/2014/main" val="687214931"/>
                    </a:ext>
                  </a:extLst>
                </a:gridCol>
              </a:tblGrid>
              <a:tr h="0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en-US" sz="2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Class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6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Rules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819481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zh-CN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en-US" altLang="zh-CN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</a:t>
                      </a:r>
                      <a:r>
                        <a:rPr lang="zh-CN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Don’t be late for class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zh-CN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en-US" altLang="zh-CN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</a:t>
                      </a:r>
                      <a:r>
                        <a:rPr lang="zh-CN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Don’t climb the tree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4658275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zh-CN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en-US" altLang="zh-CN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</a:t>
                      </a:r>
                      <a:r>
                        <a:rPr lang="zh-CN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Don’t sleep in class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zh-CN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en-US" altLang="zh-CN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</a:t>
                      </a:r>
                      <a:r>
                        <a:rPr lang="zh-CN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Don’t shout in class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5949026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zh-CN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en-US" altLang="zh-CN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</a:t>
                      </a:r>
                      <a:r>
                        <a:rPr lang="zh-CN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Don’t swim here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zh-CN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en-US" altLang="zh-CN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</a:t>
                      </a:r>
                      <a:r>
                        <a:rPr lang="zh-CN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Don’t eat in class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3187362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zh-CN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en-US" altLang="zh-CN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</a:t>
                      </a:r>
                      <a:r>
                        <a:rPr lang="zh-CN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Don’t ride your bike here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591050" algn="l"/>
                        </a:tabLst>
                      </a:pPr>
                      <a:r>
                        <a:rPr lang="zh-CN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（</a:t>
                      </a:r>
                      <a:r>
                        <a:rPr lang="en-US" altLang="zh-CN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     </a:t>
                      </a:r>
                      <a:r>
                        <a:rPr lang="zh-CN" sz="26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）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Keep the classroom  clean</a:t>
                      </a:r>
                      <a:r>
                        <a:rPr lang="en-US" sz="26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01809633"/>
                  </a:ext>
                </a:extLst>
              </a:tr>
            </a:tbl>
          </a:graphicData>
        </a:graphic>
      </p:graphicFrame>
      <p:sp>
        <p:nvSpPr>
          <p:cNvPr id="5" name="矩形 4"/>
          <p:cNvSpPr/>
          <p:nvPr/>
        </p:nvSpPr>
        <p:spPr>
          <a:xfrm>
            <a:off x="789866" y="4173858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700">
                <a:latin typeface="宋体" panose="02010600030101010101" pitchFamily="2" charset="-122"/>
                <a:cs typeface="Times New Roman" panose="02020603050405020304" pitchFamily="18" charset="0"/>
              </a:rPr>
              <a:t>√</a:t>
            </a:r>
            <a:endParaRPr lang="zh-CN" altLang="en-US" sz="2700">
              <a:latin typeface="宋体" panose="0201060003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66211" y="4766676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700">
                <a:latin typeface="宋体" panose="02010600030101010101" pitchFamily="2" charset="-122"/>
                <a:cs typeface="Times New Roman" panose="02020603050405020304" pitchFamily="18" charset="0"/>
              </a:rPr>
              <a:t>√</a:t>
            </a:r>
            <a:endParaRPr lang="zh-CN" altLang="en-US" sz="2700">
              <a:latin typeface="宋体" panose="0201060003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435815" y="4776248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700">
                <a:latin typeface="宋体" panose="02010600030101010101" pitchFamily="2" charset="-122"/>
                <a:cs typeface="Times New Roman" panose="02020603050405020304" pitchFamily="18" charset="0"/>
              </a:rPr>
              <a:t>√</a:t>
            </a:r>
            <a:endParaRPr lang="zh-CN" altLang="en-US" sz="2700">
              <a:latin typeface="宋体" panose="02010600030101010101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441815" y="5348139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700">
                <a:latin typeface="宋体" panose="02010600030101010101" pitchFamily="2" charset="-122"/>
                <a:cs typeface="Times New Roman" panose="02020603050405020304" pitchFamily="18" charset="0"/>
              </a:rPr>
              <a:t>√</a:t>
            </a:r>
            <a:endParaRPr lang="zh-CN" altLang="en-US" sz="2700">
              <a:latin typeface="宋体" panose="02010600030101010101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447441" y="5983132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700">
                <a:latin typeface="宋体" panose="02010600030101010101" pitchFamily="2" charset="-122"/>
                <a:cs typeface="Times New Roman" panose="02020603050405020304" pitchFamily="18" charset="0"/>
              </a:rPr>
              <a:t>√</a:t>
            </a:r>
            <a:endParaRPr lang="zh-CN" altLang="en-US" sz="2700">
              <a:latin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75253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791</TotalTime>
  <Words>1342</Words>
  <Application>Microsoft Office PowerPoint</Application>
  <PresentationFormat>自定义</PresentationFormat>
  <Paragraphs>293</Paragraphs>
  <Slides>28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36" baseType="lpstr">
      <vt:lpstr>仿宋</vt:lpstr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</cp:lastModifiedBy>
  <cp:revision>484</cp:revision>
  <dcterms:created xsi:type="dcterms:W3CDTF">2020-11-06T05:24:00Z</dcterms:created>
  <dcterms:modified xsi:type="dcterms:W3CDTF">2025-06-09T03:51:43Z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